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3"/>
  </p:handoutMasterIdLst>
  <p:sldIdLst>
    <p:sldId id="272" r:id="rId2"/>
  </p:sldIdLst>
  <p:sldSz cx="6858000" cy="9144000" type="letter"/>
  <p:notesSz cx="7010400" cy="9296400"/>
  <p:embeddedFontLst>
    <p:embeddedFont>
      <p:font typeface="Open Sans Light" panose="020B0604020202020204" charset="0"/>
      <p:regular r:id="rId4"/>
      <p:italic r:id="rId5"/>
    </p:embeddedFont>
    <p:embeddedFont>
      <p:font typeface="Amatic SC" panose="020B0604020202020204" charset="0"/>
      <p:regular r:id="rId6"/>
      <p:bold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Open Sans" panose="020B060402020202020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9E57581-A131-4D8B-BC4C-DF0397ADA0B2}">
          <p14:sldIdLst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786"/>
    <a:srgbClr val="D4A97E"/>
    <a:srgbClr val="FFCC00"/>
    <a:srgbClr val="4BCD9B"/>
    <a:srgbClr val="66FF33"/>
    <a:srgbClr val="99FF33"/>
    <a:srgbClr val="FF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6" autoAdjust="0"/>
    <p:restoredTop sz="94660"/>
  </p:normalViewPr>
  <p:slideViewPr>
    <p:cSldViewPr snapToGrid="0" showGuides="1">
      <p:cViewPr>
        <p:scale>
          <a:sx n="125" d="100"/>
          <a:sy n="125" d="100"/>
        </p:scale>
        <p:origin x="636" y="-91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5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handoutMaster" Target="handoutMasters/handout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53BA06-4A16-40E9-8730-D2CE8F64176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D7DE91-8CF2-4510-8BF7-D237584A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20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7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2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2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2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9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6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8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3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1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F3B6F-EE77-45F3-8ADC-61D5DF62CC9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how to hel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3265" flipH="1">
            <a:off x="235779" y="6287220"/>
            <a:ext cx="1192167" cy="119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433" y="2313346"/>
            <a:ext cx="2330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Abbotts Creek Elementary</a:t>
            </a:r>
            <a:endParaRPr lang="en-US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21840" y="2580641"/>
            <a:ext cx="2768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aces3rdgrade.weebly.com</a:t>
            </a:r>
            <a:endParaRPr lang="en-US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1504" y="172160"/>
            <a:ext cx="2332043" cy="1944451"/>
            <a:chOff x="3842453" y="1563922"/>
            <a:chExt cx="2615349" cy="2582288"/>
          </a:xfrm>
        </p:grpSpPr>
        <p:sp>
          <p:nvSpPr>
            <p:cNvPr id="12" name="Oval 11"/>
            <p:cNvSpPr/>
            <p:nvPr/>
          </p:nvSpPr>
          <p:spPr>
            <a:xfrm>
              <a:off x="3956182" y="1563922"/>
              <a:ext cx="2362732" cy="258228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842453" y="3514711"/>
              <a:ext cx="2615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matic SC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Quarter 1</a:t>
              </a:r>
              <a:endParaRPr lang="en-US" sz="2400" dirty="0">
                <a:latin typeface="Amatic SC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941450" y="1825192"/>
              <a:ext cx="2420093" cy="1825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5000"/>
                </a:lnSpc>
              </a:pPr>
              <a:r>
                <a:rPr lang="en-US" sz="4400" dirty="0" smtClean="0">
                  <a:latin typeface="Amatic SC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r>
                <a:rPr lang="en-US" sz="4400" baseline="30000" dirty="0" smtClean="0">
                  <a:latin typeface="Amatic SC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rd</a:t>
              </a:r>
              <a:r>
                <a:rPr lang="en-US" sz="4400" dirty="0" smtClean="0">
                  <a:latin typeface="Amatic SC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Grade Curriculum</a:t>
              </a:r>
              <a:endParaRPr lang="en-US" sz="5400" dirty="0">
                <a:latin typeface="Amatic SC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476074" y="76508"/>
            <a:ext cx="4453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matic SC" pitchFamily="2" charset="0"/>
              </a:rPr>
              <a:t>Transitioning to Third Grade</a:t>
            </a:r>
            <a:endParaRPr lang="en-US" sz="3200" dirty="0">
              <a:latin typeface="Amatic SC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8847" y="534039"/>
            <a:ext cx="2035467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transition to third grade is a big one!  The academic expectations are high and the days are very busy!  </a:t>
            </a:r>
            <a:r>
              <a:rPr lang="en-US" sz="1200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Keeping up with third grade standards and curriculum is one way to help students become comfortable and confident in the new year.</a:t>
            </a:r>
            <a:r>
              <a:rPr lang="en-US" sz="1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As objectives are mastered, students will quickly move on to learning new skills. </a:t>
            </a:r>
            <a:r>
              <a:rPr lang="en-US" sz="1200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Continuing practice of previous skills is very important!</a:t>
            </a:r>
            <a:endParaRPr lang="en-US" sz="1200" i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33762" y="1189850"/>
            <a:ext cx="20505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Monitoring your child’s homework is a great way to keep up with the current concepts being taught.</a:t>
            </a:r>
          </a:p>
          <a:p>
            <a:pPr>
              <a:lnSpc>
                <a:spcPts val="1600"/>
              </a:lnSpc>
            </a:pPr>
            <a:r>
              <a:rPr lang="en-US" sz="1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 will have homework including math practice, reading passages and question strategies</a:t>
            </a:r>
            <a:r>
              <a:rPr lang="en-US" sz="1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and  </a:t>
            </a:r>
            <a:r>
              <a:rPr lang="en-US" sz="1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choice </a:t>
            </a:r>
            <a:r>
              <a:rPr lang="en-US" sz="1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reading.  </a:t>
            </a:r>
            <a:r>
              <a:rPr lang="en-US" sz="1200" b="1" i="1" u="sng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Please check your child’s agenda nightly for homework assignments.</a:t>
            </a:r>
            <a:endParaRPr lang="en-US" sz="1200" b="1" i="1" u="sng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633762" y="4023908"/>
            <a:ext cx="2183642" cy="2404307"/>
            <a:chOff x="4094328" y="4498460"/>
            <a:chExt cx="2183642" cy="2161647"/>
          </a:xfrm>
        </p:grpSpPr>
        <p:sp>
          <p:nvSpPr>
            <p:cNvPr id="20" name="Oval 19"/>
            <p:cNvSpPr/>
            <p:nvPr/>
          </p:nvSpPr>
          <p:spPr>
            <a:xfrm>
              <a:off x="4094328" y="4498460"/>
              <a:ext cx="2183642" cy="2161647"/>
            </a:xfrm>
            <a:prstGeom prst="ellipse">
              <a:avLst/>
            </a:prstGeom>
            <a:solidFill>
              <a:srgbClr val="4BCD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14784" y="4525900"/>
              <a:ext cx="14057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Amatic SC" pitchFamily="2" charset="0"/>
                </a:rPr>
                <a:t> </a:t>
              </a:r>
              <a:r>
                <a:rPr lang="en-US" sz="3200" dirty="0" smtClean="0">
                  <a:latin typeface="Amatic SC" pitchFamily="2" charset="0"/>
                </a:rPr>
                <a:t>  Writing</a:t>
              </a:r>
              <a:endParaRPr lang="en-US" sz="2400" dirty="0">
                <a:latin typeface="Amatic SC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17193" y="4955793"/>
              <a:ext cx="1861042" cy="1685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000" b="1" dirty="0" smtClean="0">
                  <a:ea typeface="Open Sans Light" panose="020B0306030504020204" pitchFamily="34" charset="0"/>
                  <a:cs typeface="Open Sans Light" panose="020B0306030504020204" pitchFamily="34" charset="0"/>
                </a:rPr>
                <a:t>Informative and Explanatory Texts - </a:t>
              </a:r>
              <a:r>
                <a:rPr lang="en-US" sz="1000" i="1" dirty="0" smtClean="0"/>
                <a:t>Introduce a topic and group related information together</a:t>
              </a:r>
            </a:p>
            <a:p>
              <a:pPr>
                <a:spcAft>
                  <a:spcPts val="300"/>
                </a:spcAft>
              </a:pPr>
              <a:r>
                <a:rPr lang="en-US" sz="1000" i="1" u="sng" dirty="0" smtClean="0"/>
                <a:t>Develop the topic with facts, definitions and details</a:t>
              </a:r>
            </a:p>
            <a:p>
              <a:pPr>
                <a:spcAft>
                  <a:spcPts val="300"/>
                </a:spcAft>
              </a:pPr>
              <a:r>
                <a:rPr lang="en-US" sz="1000" i="1" u="sng" dirty="0" smtClean="0"/>
                <a:t>Use appropriate linking words and phrases</a:t>
              </a:r>
            </a:p>
            <a:p>
              <a:pPr>
                <a:spcAft>
                  <a:spcPts val="300"/>
                </a:spcAft>
              </a:pPr>
              <a:r>
                <a:rPr lang="en-US" sz="1000" i="1" dirty="0" smtClean="0"/>
                <a:t> </a:t>
              </a:r>
              <a:r>
                <a:rPr lang="en-US" sz="1000" i="1" u="sng" dirty="0" smtClean="0"/>
                <a:t>Use a </a:t>
              </a:r>
              <a:r>
                <a:rPr lang="en-US" sz="1000" i="1" u="sng" dirty="0" smtClean="0"/>
                <a:t>focus and concluding          </a:t>
              </a:r>
            </a:p>
            <a:p>
              <a:pPr>
                <a:spcAft>
                  <a:spcPts val="300"/>
                </a:spcAft>
              </a:pPr>
              <a:r>
                <a:rPr lang="en-US" sz="1000" i="1" dirty="0"/>
                <a:t> </a:t>
              </a:r>
              <a:r>
                <a:rPr lang="en-US" sz="1000" i="1" dirty="0" smtClean="0"/>
                <a:t>              </a:t>
              </a:r>
              <a:r>
                <a:rPr lang="en-US" sz="1000" i="1" u="sng" dirty="0" smtClean="0"/>
                <a:t>statement</a:t>
              </a:r>
              <a:endParaRPr lang="en-US" sz="1000" i="1" u="sng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348241" y="4088668"/>
            <a:ext cx="2183642" cy="2339552"/>
            <a:chOff x="4094328" y="4498460"/>
            <a:chExt cx="2183642" cy="2161647"/>
          </a:xfrm>
        </p:grpSpPr>
        <p:sp>
          <p:nvSpPr>
            <p:cNvPr id="25" name="Oval 24"/>
            <p:cNvSpPr/>
            <p:nvPr/>
          </p:nvSpPr>
          <p:spPr>
            <a:xfrm>
              <a:off x="4094328" y="4498460"/>
              <a:ext cx="2183642" cy="2161647"/>
            </a:xfrm>
            <a:prstGeom prst="ellipse">
              <a:avLst/>
            </a:prstGeom>
            <a:solidFill>
              <a:srgbClr val="4BCD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83289" y="4522221"/>
              <a:ext cx="14057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Amatic SC" pitchFamily="2" charset="0"/>
                </a:rPr>
                <a:t>Reading</a:t>
              </a:r>
              <a:endParaRPr lang="en-US" sz="2400" dirty="0">
                <a:latin typeface="Amatic SC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25128" y="5108867"/>
              <a:ext cx="1342466" cy="232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endParaRPr lang="en-US" sz="10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1504" y="4023908"/>
            <a:ext cx="2183642" cy="2416110"/>
            <a:chOff x="4094328" y="4498460"/>
            <a:chExt cx="2183642" cy="2161647"/>
          </a:xfrm>
        </p:grpSpPr>
        <p:sp>
          <p:nvSpPr>
            <p:cNvPr id="29" name="Oval 28"/>
            <p:cNvSpPr/>
            <p:nvPr/>
          </p:nvSpPr>
          <p:spPr>
            <a:xfrm>
              <a:off x="4094328" y="4498460"/>
              <a:ext cx="2183642" cy="2161647"/>
            </a:xfrm>
            <a:prstGeom prst="ellipse">
              <a:avLst/>
            </a:prstGeom>
            <a:solidFill>
              <a:srgbClr val="4BCD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398125" y="4533376"/>
              <a:ext cx="14057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Amatic SC" pitchFamily="2" charset="0"/>
                </a:rPr>
                <a:t> Math</a:t>
              </a:r>
              <a:endParaRPr lang="en-US" sz="2000" dirty="0">
                <a:latin typeface="Amatic SC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37272" y="4930591"/>
              <a:ext cx="2000653" cy="1424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000" b="1" dirty="0" smtClean="0">
                  <a:ea typeface="Open Sans Light" panose="020B0306030504020204" pitchFamily="34" charset="0"/>
                  <a:cs typeface="Open Sans Light" panose="020B0306030504020204" pitchFamily="34" charset="0"/>
                </a:rPr>
                <a:t>Multiplication</a:t>
              </a:r>
              <a:r>
                <a:rPr lang="en-US" sz="1000" dirty="0" smtClean="0"/>
                <a:t> - </a:t>
              </a:r>
              <a:r>
                <a:rPr lang="en-US" sz="1000" i="1" dirty="0" smtClean="0"/>
                <a:t>facts up to 10s Write </a:t>
              </a:r>
              <a:r>
                <a:rPr lang="en-US" sz="1000" i="1" u="sng" dirty="0" smtClean="0"/>
                <a:t>equations</a:t>
              </a:r>
              <a:r>
                <a:rPr lang="en-US" sz="1000" i="1" dirty="0" smtClean="0"/>
                <a:t>, solve with </a:t>
              </a:r>
              <a:r>
                <a:rPr lang="en-US" sz="1000" i="1" u="sng" dirty="0" smtClean="0"/>
                <a:t>pictures, arrays </a:t>
              </a:r>
              <a:r>
                <a:rPr lang="en-US" sz="1000" i="1" dirty="0" smtClean="0"/>
                <a:t>and </a:t>
              </a:r>
              <a:r>
                <a:rPr lang="en-US" sz="1000" i="1" u="sng" dirty="0" smtClean="0"/>
                <a:t>repeated addition</a:t>
              </a:r>
              <a:r>
                <a:rPr lang="en-US" sz="1000" i="1" dirty="0" smtClean="0"/>
                <a:t>, identify </a:t>
              </a:r>
              <a:r>
                <a:rPr lang="en-US" sz="1000" i="1" u="sng" dirty="0" smtClean="0"/>
                <a:t>patterns</a:t>
              </a:r>
            </a:p>
            <a:p>
              <a:pPr>
                <a:spcAft>
                  <a:spcPts val="300"/>
                </a:spcAft>
              </a:pPr>
              <a:r>
                <a:rPr lang="en-US" sz="1000" b="1" dirty="0" smtClean="0"/>
                <a:t>Data</a:t>
              </a:r>
              <a:r>
                <a:rPr lang="en-US" sz="1000" dirty="0" smtClean="0"/>
                <a:t> – </a:t>
              </a:r>
              <a:r>
                <a:rPr lang="en-US" sz="1000" i="1" u="sng" dirty="0" smtClean="0"/>
                <a:t>organize, analyze and interpret</a:t>
              </a:r>
              <a:r>
                <a:rPr lang="en-US" sz="1000" i="1" dirty="0" smtClean="0"/>
                <a:t> data in </a:t>
              </a:r>
              <a:r>
                <a:rPr lang="en-US" sz="1000" i="1" u="sng" dirty="0" smtClean="0"/>
                <a:t>tables</a:t>
              </a:r>
              <a:r>
                <a:rPr lang="en-US" sz="1000" i="1" dirty="0" smtClean="0"/>
                <a:t> and </a:t>
              </a:r>
              <a:r>
                <a:rPr lang="en-US" sz="1000" i="1" u="sng" dirty="0" smtClean="0"/>
                <a:t>graphs</a:t>
              </a:r>
            </a:p>
            <a:p>
              <a:pPr>
                <a:spcAft>
                  <a:spcPts val="300"/>
                </a:spcAft>
              </a:pPr>
              <a:r>
                <a:rPr lang="en-US" sz="1000" b="1" dirty="0" smtClean="0">
                  <a:ea typeface="Open Sans Light" panose="020B0306030504020204" pitchFamily="34" charset="0"/>
                  <a:cs typeface="Open Sans Light" panose="020B0306030504020204" pitchFamily="34" charset="0"/>
                </a:rPr>
                <a:t>Addition and Subtraction </a:t>
              </a:r>
              <a:r>
                <a:rPr lang="en-US" sz="1000" dirty="0" smtClean="0">
                  <a:ea typeface="Open Sans Light" panose="020B0306030504020204" pitchFamily="34" charset="0"/>
                  <a:cs typeface="Open Sans Light" panose="020B0306030504020204" pitchFamily="34" charset="0"/>
                </a:rPr>
                <a:t>– </a:t>
              </a:r>
              <a:r>
                <a:rPr lang="en-US" sz="1000" i="1" dirty="0" smtClean="0">
                  <a:ea typeface="Open Sans Light" panose="020B0306030504020204" pitchFamily="34" charset="0"/>
                  <a:cs typeface="Open Sans Light" panose="020B0306030504020204" pitchFamily="34" charset="0"/>
                </a:rPr>
                <a:t>use  </a:t>
              </a:r>
              <a:r>
                <a:rPr lang="en-US" sz="1000" i="1" u="sng" dirty="0" smtClean="0">
                  <a:ea typeface="Open Sans Light" panose="020B0306030504020204" pitchFamily="34" charset="0"/>
                  <a:cs typeface="Open Sans Light" panose="020B0306030504020204" pitchFamily="34" charset="0"/>
                </a:rPr>
                <a:t>expanded form</a:t>
              </a:r>
              <a:r>
                <a:rPr lang="en-US" sz="1000" i="1" dirty="0" smtClean="0">
                  <a:ea typeface="Open Sans Light" panose="020B0306030504020204" pitchFamily="34" charset="0"/>
                  <a:cs typeface="Open Sans Light" panose="020B0306030504020204" pitchFamily="34" charset="0"/>
                </a:rPr>
                <a:t>, solve </a:t>
              </a:r>
              <a:r>
                <a:rPr lang="en-US" sz="1000" i="1" u="sng" dirty="0" smtClean="0">
                  <a:ea typeface="Open Sans Light" panose="020B0306030504020204" pitchFamily="34" charset="0"/>
                  <a:cs typeface="Open Sans Light" panose="020B0306030504020204" pitchFamily="34" charset="0"/>
                </a:rPr>
                <a:t>two step                            </a:t>
              </a:r>
              <a:r>
                <a:rPr lang="en-US" sz="1000" i="1" dirty="0" smtClean="0"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sz="1000" i="1" u="sng" dirty="0" smtClean="0">
                  <a:ea typeface="Open Sans Light" panose="020B0306030504020204" pitchFamily="34" charset="0"/>
                  <a:cs typeface="Open Sans Light" panose="020B0306030504020204" pitchFamily="34" charset="0"/>
                </a:rPr>
                <a:t>word problems</a:t>
              </a:r>
              <a:r>
                <a:rPr lang="en-US" sz="1000" i="1" dirty="0" smtClean="0"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22387" y="7262606"/>
            <a:ext cx="1475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smtClean="0">
                <a:latin typeface="Amatic SC" pitchFamily="2" charset="0"/>
              </a:rPr>
              <a:t>Ways to Help</a:t>
            </a:r>
            <a:endParaRPr lang="en-US" sz="2400" b="1" i="1" u="sng" dirty="0">
              <a:latin typeface="Amatic SC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4" r="7225"/>
          <a:stretch/>
        </p:blipFill>
        <p:spPr>
          <a:xfrm flipH="1">
            <a:off x="1643329" y="21590808"/>
            <a:ext cx="103569" cy="7735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6085" y="7705892"/>
            <a:ext cx="15514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One of the best ways to ensure success is for students to </a:t>
            </a:r>
            <a:r>
              <a:rPr lang="en-US" sz="1000" b="1" i="1" u="sng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memorize multiplication facts. </a:t>
            </a:r>
            <a:r>
              <a:rPr lang="en-US" sz="1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Encourage students to use different strategies, use flashcards/websites and set goals!</a:t>
            </a:r>
            <a:endParaRPr lang="en-US" sz="1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70251" y="7223537"/>
            <a:ext cx="2814102" cy="1872989"/>
          </a:xfrm>
          <a:prstGeom prst="ellipse">
            <a:avLst/>
          </a:prstGeom>
          <a:solidFill>
            <a:srgbClr val="DEC7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991046" y="6427481"/>
            <a:ext cx="2762721" cy="830997"/>
          </a:xfrm>
          <a:prstGeom prst="rect">
            <a:avLst/>
          </a:prstGeom>
          <a:noFill/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matic SC" pitchFamily="2" charset="0"/>
              </a:rPr>
              <a:t>Please Join your child’s</a:t>
            </a:r>
          </a:p>
          <a:p>
            <a:pPr algn="ctr"/>
            <a:r>
              <a:rPr lang="en-US" sz="2400" b="1" dirty="0" err="1" smtClean="0">
                <a:latin typeface="Amatic SC" pitchFamily="2" charset="0"/>
              </a:rPr>
              <a:t>DoJo</a:t>
            </a:r>
            <a:r>
              <a:rPr lang="en-US" sz="2400" b="1" dirty="0" smtClean="0">
                <a:latin typeface="Amatic SC" pitchFamily="2" charset="0"/>
              </a:rPr>
              <a:t> Classroom!</a:t>
            </a:r>
            <a:endParaRPr lang="en-US" b="1" dirty="0">
              <a:latin typeface="Amatic SC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69394" y="7323228"/>
            <a:ext cx="3048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smtClean="0">
                <a:latin typeface="Amatic SC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Important Dates</a:t>
            </a:r>
          </a:p>
          <a:p>
            <a:pPr algn="ctr"/>
            <a:r>
              <a:rPr lang="en-US" sz="2000" dirty="0" smtClean="0">
                <a:latin typeface="Amatic SC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BOG Testing – Sept. 12</a:t>
            </a:r>
          </a:p>
          <a:p>
            <a:pPr algn="ctr"/>
            <a:r>
              <a:rPr lang="en-US" sz="2000" dirty="0" smtClean="0">
                <a:latin typeface="Amatic SC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 school – Sept. 3, sept. 19, Oct. 31</a:t>
            </a:r>
          </a:p>
          <a:p>
            <a:pPr algn="ctr"/>
            <a:r>
              <a:rPr lang="en-US" sz="2000" dirty="0">
                <a:latin typeface="Amatic SC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Early release – </a:t>
            </a:r>
            <a:r>
              <a:rPr lang="en-US" sz="2000" dirty="0" smtClean="0">
                <a:latin typeface="Amatic SC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Sept. 28, Oct. 19</a:t>
            </a:r>
          </a:p>
          <a:p>
            <a:pPr algn="ctr"/>
            <a:r>
              <a:rPr lang="en-US" sz="2000" dirty="0" smtClean="0">
                <a:latin typeface="Amatic SC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COGAT Testing - TBA</a:t>
            </a:r>
          </a:p>
          <a:p>
            <a:pPr algn="ctr"/>
            <a:endParaRPr lang="en-US" sz="2000" dirty="0" smtClean="0">
              <a:latin typeface="Amatic SC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26" name="Picture 2" descr="Image result for homewo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87" y="486972"/>
            <a:ext cx="2080747" cy="73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0523811">
            <a:off x="37752" y="3484264"/>
            <a:ext cx="2414044" cy="40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What Will We Learn?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8101" y="6278997"/>
            <a:ext cx="2131626" cy="27699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Resources:</a:t>
            </a:r>
          </a:p>
          <a:p>
            <a:r>
              <a:rPr lang="en-US" sz="1200" i="1" dirty="0" err="1" smtClean="0"/>
              <a:t>TheWCPSSAcademics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youtube</a:t>
            </a:r>
            <a:r>
              <a:rPr lang="en-US" sz="1200" i="1" dirty="0" smtClean="0"/>
              <a:t>  channel </a:t>
            </a:r>
            <a:r>
              <a:rPr lang="en-US" sz="1200" dirty="0" smtClean="0"/>
              <a:t>– teachers demonstrating math strategies</a:t>
            </a:r>
          </a:p>
          <a:p>
            <a:endParaRPr lang="en-US" sz="12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200" i="1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aces3rdgrade.weebly.com – </a:t>
            </a:r>
            <a:r>
              <a:rPr lang="en-US" sz="12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check weekly for updates and specific curriculum </a:t>
            </a:r>
            <a:r>
              <a:rPr lang="en-US" sz="12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focuses</a:t>
            </a:r>
            <a:endParaRPr lang="en-US" sz="12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2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From ACES website: Click on “Parents” then “Homework Resources” for EL </a:t>
            </a:r>
            <a:r>
              <a:rPr lang="en-US" sz="12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information</a:t>
            </a:r>
          </a:p>
          <a:p>
            <a:endParaRPr lang="en-US" sz="12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2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@</a:t>
            </a:r>
            <a:r>
              <a:rPr lang="en-US" sz="1200" dirty="0" err="1" smtClean="0">
                <a:ea typeface="Open Sans Light" panose="020B0306030504020204" pitchFamily="34" charset="0"/>
                <a:cs typeface="Open Sans Light" panose="020B0306030504020204" pitchFamily="34" charset="0"/>
              </a:rPr>
              <a:t>theACESlibrary</a:t>
            </a:r>
            <a:r>
              <a:rPr lang="en-US" sz="12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 on social media to follow Mrs. Darwin!</a:t>
            </a:r>
            <a:endParaRPr lang="en-US" sz="12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1735401" y="3624322"/>
            <a:ext cx="819474" cy="8772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582556" y="4590909"/>
            <a:ext cx="181197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Questioning </a:t>
            </a:r>
            <a:r>
              <a:rPr lang="en-US" sz="1000" dirty="0" smtClean="0"/>
              <a:t>– </a:t>
            </a:r>
            <a:r>
              <a:rPr lang="en-US" sz="1000" i="1" u="sng" dirty="0" smtClean="0"/>
              <a:t>ask</a:t>
            </a:r>
            <a:r>
              <a:rPr lang="en-US" sz="1000" i="1" dirty="0" smtClean="0"/>
              <a:t> and </a:t>
            </a:r>
            <a:r>
              <a:rPr lang="en-US" sz="1000" i="1" u="sng" dirty="0" smtClean="0"/>
              <a:t>answer</a:t>
            </a:r>
            <a:r>
              <a:rPr lang="en-US" sz="1000" i="1" dirty="0" smtClean="0"/>
              <a:t> questions </a:t>
            </a:r>
            <a:r>
              <a:rPr lang="en-US" sz="1000" i="1" u="sng" dirty="0" smtClean="0"/>
              <a:t>referring explicitly </a:t>
            </a:r>
            <a:r>
              <a:rPr lang="en-US" sz="1000" i="1" dirty="0" smtClean="0"/>
              <a:t>to the text for evidence</a:t>
            </a:r>
            <a:endParaRPr lang="en-US" sz="1000" i="1" u="sng" dirty="0"/>
          </a:p>
          <a:p>
            <a:pPr>
              <a:spcAft>
                <a:spcPts val="300"/>
              </a:spcAft>
            </a:pPr>
            <a:r>
              <a:rPr lang="en-US" sz="1000" b="1" dirty="0" smtClean="0"/>
              <a:t>Main Idea </a:t>
            </a:r>
            <a:r>
              <a:rPr lang="en-US" sz="1000" dirty="0" smtClean="0"/>
              <a:t>– </a:t>
            </a:r>
            <a:r>
              <a:rPr lang="en-US" sz="1000" i="1" u="sng" dirty="0" smtClean="0"/>
              <a:t>retell</a:t>
            </a:r>
            <a:r>
              <a:rPr lang="en-US" sz="1000" i="1" dirty="0" smtClean="0"/>
              <a:t> texts identifying the main idea, or </a:t>
            </a:r>
            <a:r>
              <a:rPr lang="en-US" sz="1000" i="1" u="sng" dirty="0" smtClean="0"/>
              <a:t>gist</a:t>
            </a:r>
            <a:r>
              <a:rPr lang="en-US" sz="1000" i="1" dirty="0" smtClean="0"/>
              <a:t>, and key </a:t>
            </a:r>
            <a:r>
              <a:rPr lang="en-US" sz="1000" i="1" u="sng" dirty="0" smtClean="0"/>
              <a:t>details</a:t>
            </a:r>
            <a:endParaRPr lang="en-US" sz="1000" i="1" u="sng" dirty="0"/>
          </a:p>
          <a:p>
            <a:pPr>
              <a:spcAft>
                <a:spcPts val="300"/>
              </a:spcAft>
            </a:pPr>
            <a:r>
              <a:rPr lang="en-US" sz="1000" b="1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Vocabulary </a:t>
            </a:r>
            <a:r>
              <a:rPr lang="en-US" sz="10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– </a:t>
            </a:r>
            <a:r>
              <a:rPr lang="en-US" sz="1000" i="1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determine the meaning of </a:t>
            </a:r>
            <a:r>
              <a:rPr lang="en-US" sz="1000" i="1" u="sng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unknown</a:t>
            </a:r>
            <a:r>
              <a:rPr lang="en-US" sz="1000" i="1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 words     while reading</a:t>
            </a:r>
            <a:endParaRPr lang="en-US" sz="1000" i="1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20891831">
            <a:off x="2958241" y="6003467"/>
            <a:ext cx="1755609" cy="2616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Both fiction and nonfiction!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3665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1613</TotalTime>
  <Words>386</Words>
  <Application>Microsoft Office PowerPoint</Application>
  <PresentationFormat>Letter Paper (8.5x11 in)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Open Sans Light</vt:lpstr>
      <vt:lpstr>Amatic SC</vt:lpstr>
      <vt:lpstr>Calibri Light</vt:lpstr>
      <vt:lpstr>Open Sans</vt:lpstr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Gonzalez</dc:creator>
  <cp:lastModifiedBy>Laura Powell</cp:lastModifiedBy>
  <cp:revision>83</cp:revision>
  <cp:lastPrinted>2015-01-06T22:48:41Z</cp:lastPrinted>
  <dcterms:created xsi:type="dcterms:W3CDTF">2014-11-15T02:21:14Z</dcterms:created>
  <dcterms:modified xsi:type="dcterms:W3CDTF">2018-08-21T15:56:47Z</dcterms:modified>
</cp:coreProperties>
</file>